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  <p:sldMasterId id="2147484162" r:id="rId4"/>
  </p:sldMasterIdLst>
  <p:notesMasterIdLst>
    <p:notesMasterId r:id="rId9"/>
  </p:notesMasterIdLst>
  <p:handoutMasterIdLst>
    <p:handoutMasterId r:id="rId10"/>
  </p:handoutMasterIdLst>
  <p:sldIdLst>
    <p:sldId id="1120" r:id="rId5"/>
    <p:sldId id="1121" r:id="rId6"/>
    <p:sldId id="1122" r:id="rId7"/>
    <p:sldId id="1123" r:id="rId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23" d="100"/>
          <a:sy n="123" d="100"/>
        </p:scale>
        <p:origin x="31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3/13/2025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3/13/2025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FD5E6-F6B4-49F4-B935-AF55AF979544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F9F0D-713E-4ADC-9941-9B6119DD3A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5746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B9499-06F6-4628-82FB-CA7139DC08CE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845C-6B54-4A4A-8D2E-1CE5817A87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1307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57C91-D04C-4485-B3F5-8AE989016C92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2E38F-D91B-477B-A874-A7D318E60C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44890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F06CA-EF10-4CE5-B38A-AC7000101A7F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52E78-EC3B-4D37-9F9C-A13135DB6D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3009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E9829-4A54-4B91-A7D3-5BB33853D3E6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E6B66-9983-4043-AF87-A703BD715D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56840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BED0F-95FE-4FF2-A39E-168A4DAB9684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CDD7C-3ADA-4029-841F-C70C23ED259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7722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63500"/>
            <a:ext cx="58102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#107</a:t>
            </a: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12 – 14 March 2025, Incheon, South Korea</a:t>
            </a:r>
            <a:endParaRPr lang="sv-SE" altLang="en-US" sz="900" b="1" dirty="0">
              <a:latin typeface="Arial "/>
              <a:ea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3875" y="242888"/>
            <a:ext cx="14636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050" b="1" dirty="0"/>
              <a:t>SP-250335</a:t>
            </a:r>
            <a:endParaRPr lang="en-GB" altLang="en-US" sz="105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7A788-A4CF-4D09-8E64-FB6667A78318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21767-090F-4396-ADED-6E036EF7DD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41803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597D4-F35E-47FD-A12C-6E5C721695B3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B6B62-69F2-4063-B433-4F0B693EFA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39625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5C00C-05CC-467D-AE8E-463B140A134D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FC7DF-FFFA-4B37-8788-3DB43018AE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15523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6EAEA-4311-4D47-A63F-05B945C15E26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70A0B-A738-49BC-8EA5-67B7C58D258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8009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176FE-9985-4213-B7FB-940F6C6021BD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C8B83-BE79-4E1B-9502-B60DAF9DC28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4594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65088" y="4803775"/>
            <a:ext cx="1463675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1050" b="1" dirty="0"/>
              <a:t>SP-250335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6E8723D-62ED-401D-81AD-1BAB8C06FCA9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BB699AC-5CF1-45B3-8DE5-B0ADF5BDE54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07" r:id="rId1"/>
    <p:sldLayoutId id="2147485908" r:id="rId2"/>
    <p:sldLayoutId id="2147485909" r:id="rId3"/>
    <p:sldLayoutId id="2147485910" r:id="rId4"/>
    <p:sldLayoutId id="2147485911" r:id="rId5"/>
    <p:sldLayoutId id="2147485912" r:id="rId6"/>
    <p:sldLayoutId id="2147485913" r:id="rId7"/>
    <p:sldLayoutId id="2147485914" r:id="rId8"/>
    <p:sldLayoutId id="2147485915" r:id="rId9"/>
    <p:sldLayoutId id="2147485916" r:id="rId10"/>
    <p:sldLayoutId id="214748591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1722438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fr-FR" altLang="de-DE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Bennett (SA2 Chair)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91032" y="1271588"/>
            <a:ext cx="856196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Guidance to SA2 on 5GA Rel-20 items</a:t>
            </a:r>
            <a: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 fontScale="90000"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Guidance to SA2 on Rel-20 5GA studies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2" y="1028700"/>
            <a:ext cx="6934607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400" dirty="0">
                <a:highlight>
                  <a:srgbClr val="00FF00"/>
                </a:highlight>
              </a:rPr>
              <a:t>General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All SIDs submitted to SA#108 (June 2025) should have agreed TU estimates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Further revision of Rel-20 5GA SIDs approved at TSG#107 is allowed during Q2 2025 if required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Rel-20 5GA prioritization will take place in SA#108 also including Study Items with Approved SIDs in SA#107, i.e. those SIDs may be reduced in scope depending on the outcome of a Rel-20 package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SA2 should attempt to limit the max number of TU per SID/WID to 14 (as endorsed in SP-250341)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NOTE: The SA2 Chair indicated that each of the approved Rel-20 SIDs will be allocated a maximum of 3 TU’s in Q2 2025</a:t>
            </a:r>
          </a:p>
          <a:p>
            <a:pPr eaLnBrk="1" hangingPunct="1">
              <a:defRPr/>
            </a:pPr>
            <a:r>
              <a:rPr lang="en-GB" sz="1400" dirty="0">
                <a:highlight>
                  <a:srgbClr val="00FF00"/>
                </a:highlight>
              </a:rPr>
              <a:t>SMS to Emergency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Moderated discussion in SA2 should start in Q2 2025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Scope of moderated discussion shall be limited to the approved stage-1 </a:t>
            </a:r>
            <a:r>
              <a:rPr lang="en-GB" sz="1200" dirty="0" smtClean="0">
                <a:highlight>
                  <a:srgbClr val="00FF00"/>
                </a:highlight>
              </a:rPr>
              <a:t>requirements </a:t>
            </a:r>
            <a:endParaRPr lang="en-GB" sz="1600" dirty="0">
              <a:highlight>
                <a:srgbClr val="00FF00"/>
              </a:highlight>
            </a:endParaRPr>
          </a:p>
          <a:p>
            <a:pPr eaLnBrk="1" hangingPunct="1">
              <a:defRPr/>
            </a:pPr>
            <a:r>
              <a:rPr lang="en-GB" sz="1400" dirty="0">
                <a:highlight>
                  <a:srgbClr val="FFFF00"/>
                </a:highlight>
              </a:rPr>
              <a:t>Ambient IoT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FFFF00"/>
                </a:highlight>
              </a:rPr>
              <a:t>Moderated discussion in SA2 should start in Q2 2025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FFFF00"/>
                </a:highlight>
              </a:rPr>
              <a:t>Rel-20 RAN content and actual completed Rel-19 SA2 work will be consolidated for the June plenary Rel-20 SID approval, and do not prevent progress on the moderated discussion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Guidance to SA2 on 5GA studies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2" y="1028700"/>
            <a:ext cx="6934607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400" dirty="0">
                <a:highlight>
                  <a:srgbClr val="FFFF00"/>
                </a:highlight>
              </a:rPr>
              <a:t>User Identities and Authentication Architecture</a:t>
            </a:r>
          </a:p>
          <a:p>
            <a:pPr lvl="1" eaLnBrk="1" hangingPunct="1">
              <a:defRPr/>
            </a:pPr>
            <a:r>
              <a:rPr lang="en-GB" sz="1200" dirty="0">
                <a:solidFill>
                  <a:srgbClr val="FF0000"/>
                </a:solidFill>
                <a:highlight>
                  <a:srgbClr val="FFFF00"/>
                </a:highlight>
              </a:rPr>
              <a:t>Moderated discussion in SA2 should start in Q2 2025 only for the objectives in part 2 of Annex A in SP-250259</a:t>
            </a:r>
          </a:p>
          <a:p>
            <a:pPr lvl="1" eaLnBrk="1" hangingPunct="1">
              <a:defRPr/>
            </a:pPr>
            <a:r>
              <a:rPr lang="en-GB" sz="1200" i="1" dirty="0">
                <a:solidFill>
                  <a:srgbClr val="FF0000"/>
                </a:solidFill>
                <a:highlight>
                  <a:srgbClr val="FFFF00"/>
                </a:highlight>
              </a:rPr>
              <a:t>Or</a:t>
            </a:r>
          </a:p>
          <a:p>
            <a:pPr lvl="1" eaLnBrk="1" hangingPunct="1">
              <a:defRPr/>
            </a:pPr>
            <a:r>
              <a:rPr lang="en-GB" sz="1200" dirty="0">
                <a:solidFill>
                  <a:srgbClr val="FF0000"/>
                </a:solidFill>
                <a:highlight>
                  <a:srgbClr val="FFFF00"/>
                </a:highlight>
              </a:rPr>
              <a:t>No moderated discussion should start in SA2 until SA3 provides input on the open issues</a:t>
            </a:r>
          </a:p>
          <a:p>
            <a:pPr eaLnBrk="1" hangingPunct="1">
              <a:defRPr/>
            </a:pPr>
            <a:r>
              <a:rPr lang="en-GB" sz="1400" dirty="0">
                <a:highlight>
                  <a:srgbClr val="00FF00"/>
                </a:highlight>
              </a:rPr>
              <a:t>IMS resiliency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This topic is added to the list of Rel-20 5GA topics (See SP-250246 for reference)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Moderated discussion in SA2 should start in Q2 </a:t>
            </a:r>
            <a:r>
              <a:rPr lang="en-GB" sz="1200" dirty="0" smtClean="0">
                <a:highlight>
                  <a:srgbClr val="00FF00"/>
                </a:highlight>
              </a:rPr>
              <a:t>2025</a:t>
            </a:r>
          </a:p>
          <a:p>
            <a:pPr lvl="1" eaLnBrk="1" hangingPunct="1">
              <a:defRPr/>
            </a:pPr>
            <a:r>
              <a:rPr lang="en-GB" sz="1200" dirty="0"/>
              <a:t>The </a:t>
            </a:r>
            <a:r>
              <a:rPr lang="en-GB" sz="1200" dirty="0" smtClean="0"/>
              <a:t>moderated discussion </a:t>
            </a:r>
            <a:r>
              <a:rPr lang="en-GB" sz="1200" dirty="0"/>
              <a:t>should clarify whether a study in CT4 is </a:t>
            </a:r>
            <a:r>
              <a:rPr lang="en-GB" sz="1200"/>
              <a:t>required </a:t>
            </a:r>
            <a:r>
              <a:rPr lang="en-GB" sz="1200" smtClean="0"/>
              <a:t>first before starting work in SA2</a:t>
            </a:r>
            <a:endParaRPr lang="en-GB" sz="1200" dirty="0"/>
          </a:p>
          <a:p>
            <a:pPr eaLnBrk="1" hangingPunct="1">
              <a:defRPr/>
            </a:pPr>
            <a:r>
              <a:rPr lang="en-GB" sz="1400" dirty="0">
                <a:highlight>
                  <a:srgbClr val="00FF00"/>
                </a:highlight>
              </a:rPr>
              <a:t>Architecture Enhancement to support Integrated Sensing and Communication</a:t>
            </a:r>
            <a:endParaRPr lang="en-GB" sz="1400" dirty="0">
              <a:solidFill>
                <a:srgbClr val="FF0000"/>
              </a:solidFill>
              <a:highlight>
                <a:srgbClr val="00FF00"/>
              </a:highlight>
            </a:endParaRP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Work can start on the study in Q2 2025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Any study work on Sensing in Q2 should be limited to common aspects for the study without any RAN specific or UE specific sensing modes. Any UE/RAN aspects will be aligned with RAN after </a:t>
            </a:r>
            <a:r>
              <a:rPr lang="en-GB" sz="1200" dirty="0" smtClean="0">
                <a:highlight>
                  <a:srgbClr val="00FF00"/>
                </a:highlight>
              </a:rPr>
              <a:t>TSG#108 </a:t>
            </a:r>
            <a:endParaRPr lang="en-GB" sz="1200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89495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Guidance to SA2 on 5GA studies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2" y="1028700"/>
            <a:ext cx="6934607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400" dirty="0">
                <a:highlight>
                  <a:srgbClr val="00FF00"/>
                </a:highlight>
              </a:rPr>
              <a:t>Energy Efficiency and Energy Saving Phase 2</a:t>
            </a:r>
            <a:endParaRPr lang="en-GB" sz="1400" dirty="0">
              <a:solidFill>
                <a:srgbClr val="FF0000"/>
              </a:solidFill>
              <a:highlight>
                <a:srgbClr val="00FF00"/>
              </a:highlight>
            </a:endParaRP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Work can start on the study in Q2 2025</a:t>
            </a:r>
          </a:p>
          <a:p>
            <a:pPr eaLnBrk="1" hangingPunct="1">
              <a:defRPr/>
            </a:pPr>
            <a:r>
              <a:rPr lang="en-GB" sz="1400" dirty="0">
                <a:highlight>
                  <a:srgbClr val="00FF00"/>
                </a:highlight>
              </a:rPr>
              <a:t>Core Network Enhanced Support for Artificial Intelligence (AI)/Machine Learning (ML) Phase 2</a:t>
            </a:r>
            <a:endParaRPr lang="en-GB" sz="1400" dirty="0">
              <a:solidFill>
                <a:srgbClr val="FF0000"/>
              </a:solidFill>
              <a:highlight>
                <a:srgbClr val="00FF00"/>
              </a:highlight>
            </a:endParaRP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Work can start on the study in Q2 2025</a:t>
            </a:r>
          </a:p>
          <a:p>
            <a:pPr lvl="1"/>
            <a:r>
              <a:rPr lang="en-US" sz="1200" dirty="0">
                <a:highlight>
                  <a:srgbClr val="00FF00"/>
                </a:highlight>
              </a:rPr>
              <a:t>For WT#1, SA2 should prioritize WT#1 and attempt to provide response to RAN as requested in their LS. </a:t>
            </a:r>
            <a:endParaRPr lang="en-GB" sz="1200" dirty="0">
              <a:highlight>
                <a:srgbClr val="00FF00"/>
              </a:highlight>
            </a:endParaRPr>
          </a:p>
          <a:p>
            <a:pPr lvl="1"/>
            <a:r>
              <a:rPr lang="en-GB" sz="1200" dirty="0">
                <a:highlight>
                  <a:srgbClr val="00FF00"/>
                </a:highlight>
              </a:rPr>
              <a:t>For WT#2, SA2 can discuss use cases and document agreed use cases and corresponding KI in the TR and, if needed, update the description of WT#2 accordingly in the SID for approval at SA#108.</a:t>
            </a:r>
          </a:p>
          <a:p>
            <a:pPr eaLnBrk="1" hangingPunct="1">
              <a:defRPr/>
            </a:pPr>
            <a:r>
              <a:rPr lang="en-GB" sz="1400" dirty="0">
                <a:highlight>
                  <a:srgbClr val="00FF00"/>
                </a:highlight>
              </a:rPr>
              <a:t>Integration of satellite components in the 5G architecture Phase 4</a:t>
            </a:r>
            <a:endParaRPr lang="en-GB" sz="1400" dirty="0">
              <a:solidFill>
                <a:srgbClr val="FF0000"/>
              </a:solidFill>
              <a:highlight>
                <a:srgbClr val="00FF00"/>
              </a:highlight>
            </a:endParaRP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Work can start on the study in Q2 2025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SA2 should prioritize WT#1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Work can start on WT#2.2 but SA2 should wait for GSMA input before starting work on WT#2.1</a:t>
            </a:r>
          </a:p>
        </p:txBody>
      </p:sp>
    </p:spTree>
    <p:extLst>
      <p:ext uri="{BB962C8B-B14F-4D97-AF65-F5344CB8AC3E}">
        <p14:creationId xmlns:p14="http://schemas.microsoft.com/office/powerpoint/2010/main" val="69595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D984DB-5EC2-448D-8349-C4C18D6F047B}">
  <ds:schemaRefs>
    <ds:schemaRef ds:uri="http://schemas.openxmlformats.org/package/2006/metadata/core-properties"/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purl.org/dc/dcmitype/"/>
    <ds:schemaRef ds:uri="199dcaf0-96ce-4e65-9ae8-79a6ae4aa63e"/>
    <ds:schemaRef ds:uri="http://schemas.microsoft.com/office/infopath/2007/PartnerControls"/>
    <ds:schemaRef ds:uri="2ca8e41a-b3d0-462f-857c-48a93d48cc9b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68736</TotalTime>
  <Words>491</Words>
  <Application>Microsoft Office PowerPoint</Application>
  <PresentationFormat>On-screen Show (16:9)</PresentationFormat>
  <Paragraphs>39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MS PGothic</vt:lpstr>
      <vt:lpstr>MS PGothic</vt:lpstr>
      <vt:lpstr>Arial</vt:lpstr>
      <vt:lpstr>Arial </vt:lpstr>
      <vt:lpstr>Calibri</vt:lpstr>
      <vt:lpstr>Times New Roman</vt:lpstr>
      <vt:lpstr>Office Theme</vt:lpstr>
      <vt:lpstr>Custom Design</vt:lpstr>
      <vt:lpstr>PowerPoint Presentation</vt:lpstr>
      <vt:lpstr>Guidance to SA2 on Rel-20 5GA studies</vt:lpstr>
      <vt:lpstr>Guidance to SA2 on 5GA studies</vt:lpstr>
      <vt:lpstr>Guidance to SA2 on 5GA studies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Andrew Bennett/Communications Research /SRUK/Principal Engineer/Samsung Electronics</cp:lastModifiedBy>
  <cp:revision>2235</cp:revision>
  <cp:lastPrinted>2017-02-24T12:37:51Z</cp:lastPrinted>
  <dcterms:created xsi:type="dcterms:W3CDTF">2008-08-30T09:32:10Z</dcterms:created>
  <dcterms:modified xsi:type="dcterms:W3CDTF">2025-03-14T00:25:18Z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